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4"/>
  </p:notesMasterIdLst>
  <p:sldIdLst>
    <p:sldId id="278" r:id="rId2"/>
    <p:sldId id="257" r:id="rId3"/>
    <p:sldId id="258" r:id="rId4"/>
    <p:sldId id="260" r:id="rId5"/>
    <p:sldId id="261" r:id="rId6"/>
    <p:sldId id="262" r:id="rId7"/>
    <p:sldId id="266" r:id="rId8"/>
    <p:sldId id="267" r:id="rId9"/>
    <p:sldId id="263" r:id="rId10"/>
    <p:sldId id="264" r:id="rId11"/>
    <p:sldId id="265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032B"/>
    <a:srgbClr val="94032C"/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6E1F3-80F1-D141-A504-E2BEF97C9656}" type="datetimeFigureOut">
              <a:rPr lang="it-IT" smtClean="0"/>
              <a:t>08/06/2021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5CB28-3599-D54B-8BBD-86C1E5854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7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5F7CAAA1-FE98-D243-A478-F514A940EC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38A6687-8C73-9C48-A3C0-7A75798C65AD}" type="slidenum">
              <a:rPr lang="it-IT" altLang="it-IT" sz="1200" smtClean="0">
                <a:solidFill>
                  <a:srgbClr val="000000"/>
                </a:solidFill>
              </a:rPr>
              <a:pPr/>
              <a:t>1</a:t>
            </a:fld>
            <a:endParaRPr lang="it-IT" altLang="it-IT" sz="1200">
              <a:solidFill>
                <a:srgbClr val="000000"/>
              </a:solidFill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AA2EDE8-0B31-074A-9433-0494836E66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AC4D006-E758-FA4A-AD43-1FDE32ECB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AD40-956E-CA45-8A95-BAE51E276FB1}" type="datetime1">
              <a:rPr lang="it-IT" smtClean="0"/>
              <a:t>08/06/2021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91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3C6C-C7C9-7044-8D82-A41A75B5E2EB}" type="datetime1">
              <a:rPr lang="it-IT" smtClean="0"/>
              <a:t>08/06/2021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60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3E7A-04B4-AE4D-BB01-B00D348B8815}" type="datetime1">
              <a:rPr lang="it-IT" smtClean="0"/>
              <a:t>08/06/2021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39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2A40-4A66-EC46-9835-77BCEDD9F645}" type="datetime1">
              <a:rPr lang="it-IT" smtClean="0"/>
              <a:t>08/06/2021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53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EC8F-5CC7-1E48-892D-5E9FBA4B16D5}" type="datetime1">
              <a:rPr lang="it-IT" smtClean="0"/>
              <a:t>08/06/2021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7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B857-7A99-294E-9AF4-168A3B29DD85}" type="datetime1">
              <a:rPr lang="it-IT" smtClean="0"/>
              <a:t>08/06/2021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22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1D24-7478-5E41-B3EA-B2C71BDEAC45}" type="datetime1">
              <a:rPr lang="it-IT" smtClean="0"/>
              <a:t>08/06/2021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61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66211-2E80-AA49-A291-1E7FAB357AAE}" type="datetime1">
              <a:rPr lang="it-IT" smtClean="0"/>
              <a:t>08/06/2021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20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9618-B985-0549-9AED-E2670CC458A3}" type="datetime1">
              <a:rPr lang="it-IT" smtClean="0"/>
              <a:t>08/06/2021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77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147A-F488-1549-B353-87802A8727ED}" type="datetime1">
              <a:rPr lang="it-IT" smtClean="0"/>
              <a:t>08/06/2021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66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82CD-D01F-CB43-BD17-FEDB12AC0136}" type="datetime1">
              <a:rPr lang="it-IT" smtClean="0"/>
              <a:t>08/06/2021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77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9EC9B-B20E-7C4A-AFCB-499826E794B6}" type="datetime1">
              <a:rPr lang="it-IT" smtClean="0"/>
              <a:t>08/06/2021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A3AF2-BA2B-0148-9D9A-CEC264A089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78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>
            <a:extLst>
              <a:ext uri="{FF2B5EF4-FFF2-40B4-BE49-F238E27FC236}">
                <a16:creationId xmlns:a16="http://schemas.microsoft.com/office/drawing/2014/main" id="{9F7CB616-484D-6A49-91BB-DB5BC4935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3428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 dirty="0">
              <a:solidFill>
                <a:srgbClr val="FFFFFF"/>
              </a:solidFill>
            </a:endParaRPr>
          </a:p>
        </p:txBody>
      </p:sp>
      <p:sp>
        <p:nvSpPr>
          <p:cNvPr id="33797" name="Titolo 8">
            <a:extLst>
              <a:ext uri="{FF2B5EF4-FFF2-40B4-BE49-F238E27FC236}">
                <a16:creationId xmlns:a16="http://schemas.microsoft.com/office/drawing/2014/main" id="{2C15D769-F88F-C340-8546-A26D8A92AF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1268" y="510638"/>
            <a:ext cx="10889672" cy="2517570"/>
          </a:xfrm>
          <a:solidFill>
            <a:schemeClr val="bg1"/>
          </a:solidFill>
          <a:ln w="19050">
            <a:solidFill>
              <a:srgbClr val="8B032B"/>
            </a:solidFill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2000"/>
              </a:spcAft>
            </a:pPr>
            <a:r>
              <a:rPr lang="it-IT" altLang="it-IT" sz="24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RELIGIONE DEI VALORI DIFFUSI</a:t>
            </a:r>
            <a:br>
              <a:rPr lang="it-IT" altLang="it-IT" sz="24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4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INTERVISTA QUALITATIVA E APPROCCIO MISTO DI ANALISI</a:t>
            </a:r>
            <a:br>
              <a:rPr lang="it-IT" altLang="it-IT" sz="24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altLang="it-IT" sz="24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cura di </a:t>
            </a:r>
            <a:r>
              <a:rPr lang="it-IT" altLang="it-IT" sz="2400" b="1" dirty="0" err="1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altLang="it-IT" sz="24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Cipriani, M. P. Faggiano, M. P. Piccini) </a:t>
            </a:r>
            <a:r>
              <a:rPr lang="it-IT" alt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alt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alt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284E202A-C072-514F-BF9E-B5DCE35645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95701" y="4687888"/>
            <a:ext cx="6138863" cy="685800"/>
          </a:xfrm>
        </p:spPr>
        <p:txBody>
          <a:bodyPr/>
          <a:lstStyle/>
          <a:p>
            <a:pPr algn="l" eaLnBrk="1" hangingPunct="1"/>
            <a:r>
              <a:rPr lang="it-IT" altLang="it-IT" sz="1800">
                <a:solidFill>
                  <a:schemeClr val="bg1"/>
                </a:solidFill>
              </a:rPr>
              <a:t>ff</a:t>
            </a:r>
          </a:p>
        </p:txBody>
      </p:sp>
      <p:pic>
        <p:nvPicPr>
          <p:cNvPr id="33799" name="Picture 15" descr="Fondino">
            <a:extLst>
              <a:ext uri="{FF2B5EF4-FFF2-40B4-BE49-F238E27FC236}">
                <a16:creationId xmlns:a16="http://schemas.microsoft.com/office/drawing/2014/main" id="{7D34E689-D54F-7D4E-AD23-AE1D11980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12192000" cy="342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olo 8">
            <a:extLst>
              <a:ext uri="{FF2B5EF4-FFF2-40B4-BE49-F238E27FC236}">
                <a16:creationId xmlns:a16="http://schemas.microsoft.com/office/drawing/2014/main" id="{5868C2F5-C95D-7547-82C2-A86254F5D47F}"/>
              </a:ext>
            </a:extLst>
          </p:cNvPr>
          <p:cNvSpPr txBox="1">
            <a:spLocks/>
          </p:cNvSpPr>
          <p:nvPr/>
        </p:nvSpPr>
        <p:spPr bwMode="auto">
          <a:xfrm>
            <a:off x="2862265" y="3827465"/>
            <a:ext cx="6859402" cy="16589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+mj-lt"/>
                <a:ea typeface="ＭＳ Ｐゴシック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1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1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1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822433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>
              <a:defRPr/>
            </a:pPr>
            <a:r>
              <a:rPr lang="it-IT" sz="3600" kern="0" dirty="0"/>
              <a:t/>
            </a:r>
            <a:br>
              <a:rPr lang="it-IT" sz="3600" kern="0" dirty="0"/>
            </a:br>
            <a:endParaRPr lang="it-IT" sz="2000" i="1" kern="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it-IT" sz="2600" i="1" kern="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it-IT" sz="2600" i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Raffaella Gallo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879"/>
            <a:ext cx="10515600" cy="665017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Papa Francesco</a:t>
            </a:r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7D5A4D9F-315D-C74D-BF04-E7F721A2D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652"/>
            <a:ext cx="10515600" cy="5191311"/>
          </a:xfrm>
        </p:spPr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figura di Papa Francesco richiama le idee di: semplicità, umiltà, modernità, vicinanza (minoranze, esclusi, emarginati) fiducia, riformismo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18AE7DCA-C107-BE49-B25B-C6DA2708D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325" y="1261208"/>
            <a:ext cx="8145349" cy="3336966"/>
          </a:xfrm>
          <a:prstGeom prst="rect">
            <a:avLst/>
          </a:prstGeom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FEADE5E-8040-524A-A94B-04E020D7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B11F-F23A-B04E-BFB1-284ABCD1D5B6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3BCB5B-E6F1-2447-A6AB-871DE7EBF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9" name="Segnaposto data 2">
            <a:extLst>
              <a:ext uri="{FF2B5EF4-FFF2-40B4-BE49-F238E27FC236}">
                <a16:creationId xmlns:a16="http://schemas.microsoft.com/office/drawing/2014/main" id="{79EC9B42-4E95-B24D-B8EC-380CE248C69A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638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59741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pratica religiosa: «fede senza pratica»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2AB3B56-8E5A-1744-B7B5-8AAAE226F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81009"/>
            <a:ext cx="6764317" cy="2675759"/>
          </a:xfr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BEA9C88-DAED-7D47-A983-D9C7B8C6B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8366" y="3769832"/>
            <a:ext cx="6410067" cy="2586518"/>
          </a:xfrm>
          <a:prstGeom prst="rect">
            <a:avLst/>
          </a:prstGeom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BDA2BB8-3AD8-EB45-BF4D-34F2CB1B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8CD-9220-4E40-A478-F90DAED38994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96531D2-0160-2041-8D11-2D65D3D8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10" name="Segnaposto data 2">
            <a:extLst>
              <a:ext uri="{FF2B5EF4-FFF2-40B4-BE49-F238E27FC236}">
                <a16:creationId xmlns:a16="http://schemas.microsoft.com/office/drawing/2014/main" id="{78EBCF6D-EB85-5A4A-A605-D99824B32B9A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28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89EBD0-84F0-0241-A237-5CE62AB3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6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BF7014-8D58-704B-ADA2-F85A07C2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766"/>
            <a:ext cx="10515600" cy="5583197"/>
          </a:xfrm>
        </p:spPr>
        <p:txBody>
          <a:bodyPr/>
          <a:lstStyle/>
          <a:p>
            <a:pPr marL="0" indent="0">
              <a:buNone/>
            </a:pPr>
            <a:endParaRPr lang="it-IT" altLang="it-IT" b="1" dirty="0">
              <a:solidFill>
                <a:srgbClr val="8B03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altLang="it-IT" b="1" dirty="0">
              <a:solidFill>
                <a:srgbClr val="8B03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altLang="it-IT" b="1" dirty="0">
              <a:solidFill>
                <a:srgbClr val="8B03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altLang="it-IT" b="1" dirty="0">
              <a:solidFill>
                <a:srgbClr val="8B03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altLang="it-IT" sz="3800" b="1" dirty="0">
                <a:solidFill>
                  <a:srgbClr val="8B03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Grazie per l’attenzione!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B5E8-ED31-F244-8966-99E4901482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6231" cy="365125"/>
          </a:xfrm>
          <a:solidFill>
            <a:srgbClr val="8B032B"/>
          </a:solidFill>
        </p:spPr>
        <p:txBody>
          <a:bodyPr/>
          <a:lstStyle/>
          <a:p>
            <a:pPr algn="ctr"/>
            <a:fld id="{6A284356-5F94-1E42-B669-97A18FE1CD2D}" type="datetime1">
              <a:rPr lang="it-IT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/>
          </a:p>
        </p:txBody>
      </p:sp>
      <p:sp>
        <p:nvSpPr>
          <p:cNvPr id="6" name="Segnaposto piè di pagina 7">
            <a:extLst>
              <a:ext uri="{FF2B5EF4-FFF2-40B4-BE49-F238E27FC236}">
                <a16:creationId xmlns:a16="http://schemas.microsoft.com/office/drawing/2014/main" id="{C60B3AF2-5995-B748-B1A3-6E6FDFD1D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</p:spTree>
    <p:extLst>
      <p:ext uri="{BB962C8B-B14F-4D97-AF65-F5344CB8AC3E}">
        <p14:creationId xmlns:p14="http://schemas.microsoft.com/office/powerpoint/2010/main" val="51747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848137-6598-E24D-8D7F-293D26BFF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71251"/>
            <a:ext cx="10515600" cy="724394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“scommessa” metodologica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66EA8F-CEF9-A940-9883-33EF3D932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3" y="1039091"/>
            <a:ext cx="4848493" cy="605641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Raccolta del dato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F037A12A-D75E-664F-BE17-2F6FF5DAA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88178"/>
            <a:ext cx="5121625" cy="4500748"/>
          </a:xfrm>
        </p:spPr>
        <p:txBody>
          <a:bodyPr>
            <a:normAutofit/>
          </a:bodyPr>
          <a:lstStyle/>
          <a:p>
            <a:pPr algn="just">
              <a:spcAft>
                <a:spcPts val="1000"/>
              </a:spcAft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Interviste UNI: 78 interviste aperte (narrazione autobiografica spontanea)</a:t>
            </a:r>
          </a:p>
          <a:p>
            <a:pPr algn="just"/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Interviste MIX: 86 interviste focalizzate </a:t>
            </a:r>
          </a:p>
          <a:p>
            <a:pPr marL="0" indent="0" algn="just">
              <a:buNone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Doppia modalità: </a:t>
            </a:r>
          </a:p>
          <a:p>
            <a:pPr algn="just">
              <a:buFontTx/>
              <a:buChar char="-"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 parte aperta, </a:t>
            </a:r>
          </a:p>
          <a:p>
            <a:pPr algn="just">
              <a:buFontTx/>
              <a:buChar char="-"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 parte orientata da concetti-stimolo (vita quotidiana e festiva, felicità, dolore, vita, morte, Dio, preghiera, istituzioni religiose, Papa Francesco)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DE0E4A9-76DE-854D-8285-8B14B1DDE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6435" y="1039091"/>
            <a:ext cx="4538952" cy="605641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dei dati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12D879B8-E033-5D43-9872-32BC8D965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800" y="1888179"/>
            <a:ext cx="5121624" cy="422472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Tecniche quantitative applicate al qualitativo:</a:t>
            </a:r>
          </a:p>
          <a:p>
            <a:pPr algn="just">
              <a:spcAft>
                <a:spcPts val="1000"/>
              </a:spcAft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del contenuto come inchiesta – scheda di rilevazione semi-strutturata</a:t>
            </a:r>
          </a:p>
          <a:p>
            <a:pPr algn="just"/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statistico-testuale (65.000 occorrenze):</a:t>
            </a:r>
          </a:p>
          <a:p>
            <a:pPr algn="just">
              <a:buFont typeface="Font di sistema regolare"/>
              <a:buChar char="-"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delle corrispondenze lessicali e cluster </a:t>
            </a:r>
            <a:r>
              <a:rPr lang="it-I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Font di sistema regolare"/>
              <a:buChar char="-"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delle concatenazioni probabiliste di nodi semantici e mappe della dinamica discorsiva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C6EB9F3-54DA-C343-8F3D-ADBA7170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75608" cy="365125"/>
          </a:xfrm>
          <a:solidFill>
            <a:srgbClr val="8B032B"/>
          </a:solidFill>
        </p:spPr>
        <p:txBody>
          <a:bodyPr/>
          <a:lstStyle/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10E4CD4-2F44-8548-BB2F-56D1074C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</p:spTree>
    <p:extLst>
      <p:ext uri="{BB962C8B-B14F-4D97-AF65-F5344CB8AC3E}">
        <p14:creationId xmlns:p14="http://schemas.microsoft.com/office/powerpoint/2010/main" val="401127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280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Piano di campionamento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93626499-7B62-7A44-BC3D-B1ECC6870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545"/>
            <a:ext cx="10515600" cy="4514418"/>
          </a:xfrm>
        </p:spPr>
        <p:txBody>
          <a:bodyPr/>
          <a:lstStyle/>
          <a:p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Modello a “valanga orientata”</a:t>
            </a:r>
          </a:p>
          <a:p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Variabili-criterio socio-demografiche di “orientamento” della valanga:</a:t>
            </a:r>
          </a:p>
          <a:p>
            <a:pPr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di studio (livello dell’obbligo, diploma medio-superiore, laurea)</a:t>
            </a:r>
          </a:p>
          <a:p>
            <a:pPr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Genere</a:t>
            </a:r>
          </a:p>
          <a:p>
            <a:pPr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Residenza (piccolo centri, comuni medi, grandi città)</a:t>
            </a:r>
          </a:p>
          <a:p>
            <a:pPr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Provenienza (nord, centro, sud e isole)</a:t>
            </a:r>
          </a:p>
          <a:p>
            <a:pPr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Età (giovani, adulti, anziani)</a:t>
            </a:r>
          </a:p>
          <a:p>
            <a:endParaRPr lang="it-IT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DB6F814-8D1A-D042-AE42-8F99A02C8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B8C3-2D09-C947-A72C-4E100212AAAD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6" name="Segnaposto piè di pagina 7">
            <a:extLst>
              <a:ext uri="{FF2B5EF4-FFF2-40B4-BE49-F238E27FC236}">
                <a16:creationId xmlns:a16="http://schemas.microsoft.com/office/drawing/2014/main" id="{144C9744-0EB3-BC4D-A1D2-E3A65E6CF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9" name="Segnaposto data 2">
            <a:extLst>
              <a:ext uri="{FF2B5EF4-FFF2-40B4-BE49-F238E27FC236}">
                <a16:creationId xmlns:a16="http://schemas.microsoft.com/office/drawing/2014/main" id="{EA436D49-A409-4242-A35D-CA6739CB4D3C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12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Importanza attribuita alla religione</a:t>
            </a:r>
          </a:p>
        </p:txBody>
      </p:sp>
      <p:pic>
        <p:nvPicPr>
          <p:cNvPr id="3" name="Segnaposto contenuto 2">
            <a:extLst>
              <a:ext uri="{FF2B5EF4-FFF2-40B4-BE49-F238E27FC236}">
                <a16:creationId xmlns:a16="http://schemas.microsoft.com/office/drawing/2014/main" id="{09F4E6B5-3F5C-9E47-AD1C-FA407078B9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5265" y="1691876"/>
            <a:ext cx="8692275" cy="3474248"/>
          </a:xfr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A469C6-4A76-C74B-8620-F22D7BD0FDDE}"/>
              </a:ext>
            </a:extLst>
          </p:cNvPr>
          <p:cNvSpPr txBox="1"/>
          <p:nvPr/>
        </p:nvSpPr>
        <p:spPr>
          <a:xfrm>
            <a:off x="1733321" y="5346457"/>
            <a:ext cx="46105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84% delle 164 interviste complessive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753F590-86A9-494F-A3E9-F860532AD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35F77-B711-1940-8674-9AD5D8593CAC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E631939-8AD4-BE4E-95AD-E25CDAE6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9" name="Segnaposto data 2">
            <a:extLst>
              <a:ext uri="{FF2B5EF4-FFF2-40B4-BE49-F238E27FC236}">
                <a16:creationId xmlns:a16="http://schemas.microsoft.com/office/drawing/2014/main" id="{4C9964AF-4F95-7B48-BAA1-555BF28BC57E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74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632"/>
            <a:ext cx="10515600" cy="641268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Religione e fede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DE86A02E-8B64-534B-A3AB-FAC11A8D44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0577" y="1211283"/>
            <a:ext cx="6653257" cy="2671948"/>
          </a:xfr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177ABCA4-9A29-774F-AA67-AD1D85888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0203" y="4073236"/>
            <a:ext cx="7044449" cy="2389084"/>
          </a:xfrm>
          <a:prstGeom prst="rect">
            <a:avLst/>
          </a:prstGeom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7C5E99F-253F-4A49-9F9E-9E8E8F1B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7125-8A8B-1046-91DE-883F0217E6CE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9" name="Segnaposto piè di pagina 7">
            <a:extLst>
              <a:ext uri="{FF2B5EF4-FFF2-40B4-BE49-F238E27FC236}">
                <a16:creationId xmlns:a16="http://schemas.microsoft.com/office/drawing/2014/main" id="{61F8458A-811A-E045-98D8-F952D23B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11" name="Segnaposto data 2">
            <a:extLst>
              <a:ext uri="{FF2B5EF4-FFF2-40B4-BE49-F238E27FC236}">
                <a16:creationId xmlns:a16="http://schemas.microsoft.com/office/drawing/2014/main" id="{F390F323-9F27-0840-85CB-59450CCE75D3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80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879"/>
            <a:ext cx="10515600" cy="665017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Credenze religiose e percezione di Dio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7388AF0-CECB-7244-9BB3-6EF52BEC67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8144" y="980311"/>
            <a:ext cx="5347856" cy="3282418"/>
          </a:xfr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DCD77F6-1BE7-2A48-8AEA-5A938D65C7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7860" y="4262729"/>
            <a:ext cx="5991079" cy="2084275"/>
          </a:xfrm>
          <a:prstGeom prst="rect">
            <a:avLst/>
          </a:prstGeom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A9B4AB-4C83-9A44-86EB-95111340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FCEA-453F-714A-AEAC-96249A082A47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2F4B10C-869E-D74B-BA15-90ACB87D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10" name="Segnaposto data 2">
            <a:extLst>
              <a:ext uri="{FF2B5EF4-FFF2-40B4-BE49-F238E27FC236}">
                <a16:creationId xmlns:a16="http://schemas.microsoft.com/office/drawing/2014/main" id="{83B435FF-82E1-3043-B145-FC7C5188D99E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3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848137-6598-E24D-8D7F-293D26BFF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66256"/>
            <a:ext cx="10515600" cy="656111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sfera emotiva: i vissuti emotivi degli intervistati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66EA8F-CEF9-A940-9883-33EF3D932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6286" y="1027216"/>
            <a:ext cx="4381995" cy="605641"/>
          </a:xfrm>
        </p:spPr>
        <p:txBody>
          <a:bodyPr>
            <a:normAutofit/>
          </a:bodyPr>
          <a:lstStyle/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F037A12A-D75E-664F-BE17-2F6FF5DAA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07574" y="1816926"/>
            <a:ext cx="1662545" cy="1612074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Felicità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DE0E4A9-76DE-854D-8285-8B14B1DDE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13906" y="1027216"/>
            <a:ext cx="6638306" cy="605641"/>
          </a:xfrm>
        </p:spPr>
        <p:txBody>
          <a:bodyPr>
            <a:normAutofit/>
          </a:bodyPr>
          <a:lstStyle/>
          <a:p>
            <a:pPr algn="ctr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Sub-dimensioni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12D879B8-E033-5D43-9872-32BC8D965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13269" y="1816927"/>
            <a:ext cx="6638306" cy="184067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personale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Sentimento prevalente connesso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Episodio emblematico associato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Eventuale evoluzione della propria concezione</a:t>
            </a:r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C5CC906E-8F89-4A4F-B00F-43C7861F0C8B}"/>
              </a:ext>
            </a:extLst>
          </p:cNvPr>
          <p:cNvSpPr/>
          <p:nvPr/>
        </p:nvSpPr>
        <p:spPr>
          <a:xfrm>
            <a:off x="4459184" y="1632858"/>
            <a:ext cx="570016" cy="1840675"/>
          </a:xfrm>
          <a:prstGeom prst="leftBrace">
            <a:avLst>
              <a:gd name="adj1" fmla="val 8333"/>
              <a:gd name="adj2" fmla="val 50587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5DC1E15-4A89-C142-95A2-B3B7328D9BEF}"/>
              </a:ext>
            </a:extLst>
          </p:cNvPr>
          <p:cNvSpPr txBox="1"/>
          <p:nvPr/>
        </p:nvSpPr>
        <p:spPr>
          <a:xfrm>
            <a:off x="520535" y="4545087"/>
            <a:ext cx="11150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emergono associazioni significative in relazione alle variabili socio-demografiche e culturali, al tipo di intervista, alla religiosità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0CC2758-C1AF-4F4A-88B5-1BF4BF645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7100-C351-B14A-BA5A-D894D7047CB2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11" name="Segnaposto piè di pagina 7">
            <a:extLst>
              <a:ext uri="{FF2B5EF4-FFF2-40B4-BE49-F238E27FC236}">
                <a16:creationId xmlns:a16="http://schemas.microsoft.com/office/drawing/2014/main" id="{89353376-567D-5A4C-99D7-3B04024F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12" name="Segnaposto data 2">
            <a:extLst>
              <a:ext uri="{FF2B5EF4-FFF2-40B4-BE49-F238E27FC236}">
                <a16:creationId xmlns:a16="http://schemas.microsoft.com/office/drawing/2014/main" id="{B2BF79E1-3475-4341-BBC6-45DA7E25A4BD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7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0320"/>
            <a:ext cx="10515600" cy="665017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concezione della vita </a:t>
            </a:r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7D5A4D9F-315D-C74D-BF04-E7F721A2D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3169"/>
            <a:ext cx="10515600" cy="4573794"/>
          </a:xfrm>
        </p:spPr>
        <p:txBody>
          <a:bodyPr/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Visione positiva laica (43 casi)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l’individuo è artefice del proprio destino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Visione positiva “orientata dal divino” (23 casi)  la vita come parte di un disegno divino</a:t>
            </a: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Visione negativa e laica (17 casi)  la vita è sacrificio/routine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1BBC46-DBCC-8542-9278-C2DE0657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0C20-E0DB-004E-B982-5E3B79128673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6" name="Segnaposto piè di pagina 7">
            <a:extLst>
              <a:ext uri="{FF2B5EF4-FFF2-40B4-BE49-F238E27FC236}">
                <a16:creationId xmlns:a16="http://schemas.microsoft.com/office/drawing/2014/main" id="{9340A099-90F2-0945-BFAB-A361DB65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8" name="Segnaposto data 2">
            <a:extLst>
              <a:ext uri="{FF2B5EF4-FFF2-40B4-BE49-F238E27FC236}">
                <a16:creationId xmlns:a16="http://schemas.microsoft.com/office/drawing/2014/main" id="{EF8E58A2-2DF9-D34C-9492-FA221692F96F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1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4E61C7C-F34E-3140-ACCC-2B8F111D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879"/>
            <a:ext cx="10515600" cy="665017"/>
          </a:xfrm>
          <a:solidFill>
            <a:srgbClr val="8B032B"/>
          </a:solidFill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«fede senza chiesa» (Garelli)</a:t>
            </a:r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7D5A4D9F-315D-C74D-BF04-E7F721A2D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1906"/>
            <a:ext cx="10515600" cy="5025057"/>
          </a:xfrm>
        </p:spPr>
        <p:txBody>
          <a:bodyPr/>
          <a:lstStyle/>
          <a:p>
            <a:pPr algn="just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rapporto degli intervistati con l’istituzione ecclesiastica: atteggiamento critico se non conflittuale verso la chiesa</a:t>
            </a:r>
          </a:p>
          <a:p>
            <a:pPr algn="just"/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Critiche antiistituzionali: incostanza, incoerenza, falsità, imposizione (autoritarismo, potere economico), inaffidabilità (pedofilia)</a:t>
            </a:r>
          </a:p>
          <a:p>
            <a:pPr algn="just"/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…amare il prossimo e poi te la predi con l’omosessuale, con il disgraziato, te la prendi con i resto dell’umanità che non consideri…</a:t>
            </a:r>
          </a:p>
          <a:p>
            <a:pPr algn="just"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…ho sempre visto un velo di falsità…</a:t>
            </a:r>
          </a:p>
          <a:p>
            <a:pPr algn="just"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…vuol fare del bene, ma si tiene tutto lei…</a:t>
            </a:r>
          </a:p>
          <a:p>
            <a:pPr algn="just">
              <a:buFont typeface="Font di sistema regolare"/>
              <a:buChar char="-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…il dogma è il modo in cui l’essere umano lo impone ad un altro essere umano, non ha nulla di puramente religioso…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49D5E4D-AC31-754C-A59E-3C91FFDB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C0A86-6E16-254D-8177-4C8929953E18}" type="datetime1">
              <a:rPr lang="it-IT" smtClean="0"/>
              <a:t>08/06/2021</a:t>
            </a:fld>
            <a:endParaRPr lang="it-IT" dirty="0"/>
          </a:p>
        </p:txBody>
      </p:sp>
      <p:sp>
        <p:nvSpPr>
          <p:cNvPr id="6" name="Segnaposto piè di pagina 7">
            <a:extLst>
              <a:ext uri="{FF2B5EF4-FFF2-40B4-BE49-F238E27FC236}">
                <a16:creationId xmlns:a16="http://schemas.microsoft.com/office/drawing/2014/main" id="{F061DB35-0F30-F64D-BCDD-3AC1F035D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rgbClr val="8B032B"/>
          </a:solidFill>
        </p:spPr>
        <p:txBody>
          <a:bodyPr/>
          <a:lstStyle/>
          <a:p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Raffaella Gallo</a:t>
            </a:r>
          </a:p>
        </p:txBody>
      </p:sp>
      <p:sp>
        <p:nvSpPr>
          <p:cNvPr id="8" name="Segnaposto data 2">
            <a:extLst>
              <a:ext uri="{FF2B5EF4-FFF2-40B4-BE49-F238E27FC236}">
                <a16:creationId xmlns:a16="http://schemas.microsoft.com/office/drawing/2014/main" id="{7554F678-35CC-274A-AEC8-0931B99193EF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1275608" cy="365125"/>
          </a:xfrm>
          <a:prstGeom prst="rect">
            <a:avLst/>
          </a:prstGeom>
          <a:solidFill>
            <a:srgbClr val="8B032B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6A284356-5F94-1E42-B669-97A18FE1CD2D}" type="datetime1">
              <a:rPr lang="it-IT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08/06/2021</a:t>
            </a:fld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11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526</Words>
  <Application>Microsoft Office PowerPoint</Application>
  <PresentationFormat>Widescreen</PresentationFormat>
  <Paragraphs>103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Font di sistema regolare</vt:lpstr>
      <vt:lpstr>Times New Roman</vt:lpstr>
      <vt:lpstr>Wingdings</vt:lpstr>
      <vt:lpstr>Tema di Office</vt:lpstr>
      <vt:lpstr>LA RELIGIONE DEI VALORI DIFFUSI INTERVISTA QUALITATIVA E APPROCCIO MISTO DI ANALISI (a cura di R. Cipriani, M. P. Faggiano, M. P. Piccini)  </vt:lpstr>
      <vt:lpstr>Una “scommessa” metodologica</vt:lpstr>
      <vt:lpstr>Piano di campionamento</vt:lpstr>
      <vt:lpstr>Importanza attribuita alla religione</vt:lpstr>
      <vt:lpstr>Religione e fede</vt:lpstr>
      <vt:lpstr>Credenze religiose e percezione di Dio</vt:lpstr>
      <vt:lpstr>La sfera emotiva: i vissuti emotivi degli intervistati</vt:lpstr>
      <vt:lpstr>La concezione della vita </vt:lpstr>
      <vt:lpstr>«fede senza chiesa» (Garelli)</vt:lpstr>
      <vt:lpstr>Papa Francesco</vt:lpstr>
      <vt:lpstr>La pratica religiosa: «fede senza pratica»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Raffaella Gallo</dc:creator>
  <cp:lastModifiedBy>Roberto</cp:lastModifiedBy>
  <cp:revision>33</cp:revision>
  <dcterms:created xsi:type="dcterms:W3CDTF">2021-05-26T07:57:20Z</dcterms:created>
  <dcterms:modified xsi:type="dcterms:W3CDTF">2021-06-08T09:49:17Z</dcterms:modified>
</cp:coreProperties>
</file>